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602" r:id="rId2"/>
    <p:sldId id="709" r:id="rId3"/>
    <p:sldId id="710" r:id="rId4"/>
    <p:sldId id="777" r:id="rId5"/>
    <p:sldId id="778" r:id="rId6"/>
    <p:sldId id="780" r:id="rId7"/>
    <p:sldId id="781" r:id="rId8"/>
    <p:sldId id="782" r:id="rId9"/>
    <p:sldId id="783" r:id="rId10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20000"/>
      </a:spcBef>
      <a:spcAft>
        <a:spcPct val="0"/>
      </a:spcAft>
      <a:buSzPct val="100000"/>
      <a:defRPr sz="1400" b="1" kern="1200">
        <a:solidFill>
          <a:srgbClr val="0424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SzPct val="100000"/>
      <a:defRPr sz="1400" b="1" kern="1200">
        <a:solidFill>
          <a:srgbClr val="0424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SzPct val="100000"/>
      <a:defRPr sz="1400" b="1" kern="1200">
        <a:solidFill>
          <a:srgbClr val="0424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SzPct val="100000"/>
      <a:defRPr sz="1400" b="1" kern="1200">
        <a:solidFill>
          <a:srgbClr val="0424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SzPct val="100000"/>
      <a:defRPr sz="1400" b="1" kern="1200">
        <a:solidFill>
          <a:srgbClr val="0424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rgbClr val="0424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rgbClr val="0424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rgbClr val="0424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rgbClr val="04248C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0">
          <p15:clr>
            <a:srgbClr val="A4A3A4"/>
          </p15:clr>
        </p15:guide>
        <p15:guide id="2" orient="horz" pos="1584">
          <p15:clr>
            <a:srgbClr val="A4A3A4"/>
          </p15:clr>
        </p15:guide>
        <p15:guide id="3" pos="5283">
          <p15:clr>
            <a:srgbClr val="A4A3A4"/>
          </p15:clr>
        </p15:guide>
        <p15:guide id="4" pos="42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902"/>
    <a:srgbClr val="CC6600"/>
    <a:srgbClr val="FD8E7B"/>
    <a:srgbClr val="D7A1C1"/>
    <a:srgbClr val="CC99FF"/>
    <a:srgbClr val="9966FF"/>
    <a:srgbClr val="ECDBD0"/>
    <a:srgbClr val="990099"/>
    <a:srgbClr val="FD2703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93295" autoAdjust="0"/>
  </p:normalViewPr>
  <p:slideViewPr>
    <p:cSldViewPr snapToGrid="0">
      <p:cViewPr varScale="1">
        <p:scale>
          <a:sx n="104" d="100"/>
          <a:sy n="104" d="100"/>
        </p:scale>
        <p:origin x="1860" y="72"/>
      </p:cViewPr>
      <p:guideLst>
        <p:guide orient="horz" pos="3720"/>
        <p:guide orient="horz" pos="1584"/>
        <p:guide pos="5283"/>
        <p:guide pos="4212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notesViewPr>
    <p:cSldViewPr snapToGrid="0">
      <p:cViewPr varScale="1">
        <p:scale>
          <a:sx n="80" d="100"/>
          <a:sy n="80" d="100"/>
        </p:scale>
        <p:origin x="-4044" y="-10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3" y="0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1" tIns="48221" rIns="96441" bIns="48221" numCol="1" anchor="t" anchorCtr="0" compatLnSpc="1">
            <a:prstTxWarp prst="textNoShape">
              <a:avLst/>
            </a:prstTxWarp>
          </a:bodyPr>
          <a:lstStyle>
            <a:lvl1pPr algn="r" defTabSz="961954">
              <a:spcBef>
                <a:spcPct val="0"/>
              </a:spcBef>
              <a:buSzTx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4028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1" tIns="48221" rIns="96441" bIns="48221" numCol="1" anchor="b" anchorCtr="0" compatLnSpc="1">
            <a:prstTxWarp prst="textNoShape">
              <a:avLst/>
            </a:prstTxWarp>
          </a:bodyPr>
          <a:lstStyle>
            <a:lvl1pPr defTabSz="961954">
              <a:spcBef>
                <a:spcPct val="0"/>
              </a:spcBef>
              <a:buSzTx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s-ES"/>
              <a:t>hhhhhhhhhhhhhhh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4028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1" tIns="48221" rIns="96441" bIns="48221" numCol="1" anchor="b" anchorCtr="0" compatLnSpc="1">
            <a:prstTxWarp prst="textNoShape">
              <a:avLst/>
            </a:prstTxWarp>
          </a:bodyPr>
          <a:lstStyle>
            <a:lvl1pPr algn="r" defTabSz="961954">
              <a:spcBef>
                <a:spcPct val="0"/>
              </a:spcBef>
              <a:buSzTx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2AC96BD-C7C9-47DA-819D-6E987FA13B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058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819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1" tIns="48221" rIns="96441" bIns="48221" numCol="1" anchor="t" anchorCtr="0" compatLnSpc="1">
            <a:prstTxWarp prst="textNoShape">
              <a:avLst/>
            </a:prstTxWarp>
          </a:bodyPr>
          <a:lstStyle>
            <a:lvl1pPr defTabSz="961954">
              <a:spcBef>
                <a:spcPct val="0"/>
              </a:spcBef>
              <a:buSzTx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1" tIns="48221" rIns="96441" bIns="48221" numCol="1" anchor="t" anchorCtr="0" compatLnSpc="1">
            <a:prstTxWarp prst="textNoShape">
              <a:avLst/>
            </a:prstTxWarp>
          </a:bodyPr>
          <a:lstStyle>
            <a:lvl1pPr algn="r" defTabSz="961954">
              <a:spcBef>
                <a:spcPct val="0"/>
              </a:spcBef>
              <a:buSzTx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6" y="4862017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1" tIns="48221" rIns="96441" bIns="48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4028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1" tIns="48221" rIns="96441" bIns="48221" numCol="1" anchor="b" anchorCtr="0" compatLnSpc="1">
            <a:prstTxWarp prst="textNoShape">
              <a:avLst/>
            </a:prstTxWarp>
          </a:bodyPr>
          <a:lstStyle>
            <a:lvl1pPr defTabSz="961954">
              <a:spcBef>
                <a:spcPct val="0"/>
              </a:spcBef>
              <a:buSzTx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4028"/>
            <a:ext cx="3077137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1" tIns="48221" rIns="96441" bIns="48221" numCol="1" anchor="b" anchorCtr="0" compatLnSpc="1">
            <a:prstTxWarp prst="textNoShape">
              <a:avLst/>
            </a:prstTxWarp>
          </a:bodyPr>
          <a:lstStyle>
            <a:lvl1pPr algn="r" defTabSz="961954">
              <a:spcBef>
                <a:spcPct val="0"/>
              </a:spcBef>
              <a:buSzTx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D620519-C967-4BCE-9B86-49A96BC0CF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413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754"/>
            <a:fld id="{EF93D08D-3E1C-4CA3-8AEE-6799D2F1E534}" type="slidenum">
              <a:rPr lang="es-ES" smtClean="0"/>
              <a:pPr defTabSz="960754"/>
              <a:t>1</a:t>
            </a:fld>
            <a:endParaRPr lang="es-ES" dirty="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8289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3242"/>
            <a:fld id="{2B6FE180-55BD-461F-BA15-B3B4078445A6}" type="slidenum">
              <a:rPr lang="es-ES" smtClean="0"/>
              <a:pPr defTabSz="1003242"/>
              <a:t>2</a:t>
            </a:fld>
            <a:endParaRPr lang="es-E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673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442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49" name="Rectangle 21"/>
          <p:cNvSpPr>
            <a:spLocks noChangeArrowheads="1"/>
          </p:cNvSpPr>
          <p:nvPr userDrawn="1"/>
        </p:nvSpPr>
        <p:spPr bwMode="auto">
          <a:xfrm>
            <a:off x="0" y="6445250"/>
            <a:ext cx="9144000" cy="412750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74553" name="Rectangle 25"/>
          <p:cNvSpPr>
            <a:spLocks noChangeArrowheads="1"/>
          </p:cNvSpPr>
          <p:nvPr userDrawn="1"/>
        </p:nvSpPr>
        <p:spPr bwMode="auto">
          <a:xfrm>
            <a:off x="4225925" y="6548438"/>
            <a:ext cx="989013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spcBef>
                <a:spcPct val="50000"/>
              </a:spcBef>
              <a:buSzTx/>
              <a:defRPr/>
            </a:pPr>
            <a:r>
              <a:rPr lang="en-GB" sz="800">
                <a:solidFill>
                  <a:schemeClr val="bg1"/>
                </a:solidFill>
              </a:rPr>
              <a:t>- </a:t>
            </a:r>
            <a:fld id="{6B8BFCCE-1EA1-4F04-8498-12D0A62E2AFB}" type="slidenum">
              <a:rPr lang="en-GB" sz="800">
                <a:solidFill>
                  <a:schemeClr val="bg1"/>
                </a:solidFill>
              </a:rPr>
              <a:pPr algn="ctr" defTabSz="762000" eaLnBrk="0" hangingPunct="0">
                <a:spcBef>
                  <a:spcPct val="50000"/>
                </a:spcBef>
                <a:buSzTx/>
                <a:defRPr/>
              </a:pPr>
              <a:t>‹Nº›</a:t>
            </a:fld>
            <a:r>
              <a:rPr lang="en-GB" sz="800">
                <a:solidFill>
                  <a:schemeClr val="bg1"/>
                </a:solidFill>
              </a:rPr>
              <a:t> -</a:t>
            </a:r>
          </a:p>
        </p:txBody>
      </p:sp>
      <p:sp>
        <p:nvSpPr>
          <p:cNvPr id="1174555" name="Line 27"/>
          <p:cNvSpPr>
            <a:spLocks noChangeShapeType="1"/>
          </p:cNvSpPr>
          <p:nvPr userDrawn="1"/>
        </p:nvSpPr>
        <p:spPr bwMode="auto">
          <a:xfrm flipV="1">
            <a:off x="1485900" y="771525"/>
            <a:ext cx="6810375" cy="95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174561" name="Rectangle 33"/>
          <p:cNvSpPr>
            <a:spLocks noChangeArrowheads="1"/>
          </p:cNvSpPr>
          <p:nvPr userDrawn="1"/>
        </p:nvSpPr>
        <p:spPr bwMode="auto">
          <a:xfrm>
            <a:off x="0" y="3195638"/>
            <a:ext cx="182563" cy="3095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1174564" name="Rectangle 36"/>
          <p:cNvSpPr>
            <a:spLocks noChangeArrowheads="1"/>
          </p:cNvSpPr>
          <p:nvPr userDrawn="1"/>
        </p:nvSpPr>
        <p:spPr bwMode="auto">
          <a:xfrm>
            <a:off x="0" y="2347913"/>
            <a:ext cx="182563" cy="3095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s-ES"/>
          </a:p>
        </p:txBody>
      </p:sp>
      <p:sp>
        <p:nvSpPr>
          <p:cNvPr id="1174565" name="Text Box 37"/>
          <p:cNvSpPr txBox="1">
            <a:spLocks noChangeArrowheads="1"/>
          </p:cNvSpPr>
          <p:nvPr userDrawn="1"/>
        </p:nvSpPr>
        <p:spPr bwMode="auto">
          <a:xfrm>
            <a:off x="1171575" y="6477000"/>
            <a:ext cx="270510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en-GB" sz="900" dirty="0" smtClean="0">
                <a:solidFill>
                  <a:schemeClr val="bg1"/>
                </a:solidFill>
              </a:rPr>
              <a:t>DEMOS Project (2016-2019)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1027" name="Picture 1" descr="image00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1" y="38100"/>
            <a:ext cx="1619249" cy="59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/>
  <p:timing>
    <p:tnLst>
      <p:par>
        <p:cTn id="1" dur="indefinite" restart="never" nodeType="tmRoot"/>
      </p:par>
    </p:tnLst>
  </p:timing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4248C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4248C"/>
          </a:solidFill>
          <a:latin typeface="Arial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4248C"/>
          </a:solidFill>
          <a:latin typeface="Arial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4248C"/>
          </a:solidFill>
          <a:latin typeface="Arial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4248C"/>
          </a:solidFill>
          <a:latin typeface="Arial" charset="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2400" b="1" i="1">
          <a:solidFill>
            <a:srgbClr val="04248C"/>
          </a:solidFill>
          <a:latin typeface="Arial" charset="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2400" b="1" i="1">
          <a:solidFill>
            <a:srgbClr val="04248C"/>
          </a:solidFill>
          <a:latin typeface="Arial" charset="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2400" b="1" i="1">
          <a:solidFill>
            <a:srgbClr val="04248C"/>
          </a:solidFill>
          <a:latin typeface="Arial" charset="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2400" b="1" i="1">
          <a:solidFill>
            <a:srgbClr val="04248C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200" b="1">
          <a:solidFill>
            <a:srgbClr val="04248C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rgbClr val="0033CC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rgbClr val="396343"/>
          </a:solidFill>
          <a:latin typeface="+mn-lt"/>
        </a:defRPr>
      </a:lvl3pPr>
      <a:lvl4pPr marL="15621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 b="1">
          <a:solidFill>
            <a:srgbClr val="396343"/>
          </a:solidFill>
          <a:latin typeface="+mn-lt"/>
        </a:defRPr>
      </a:lvl4pPr>
      <a:lvl5pPr marL="1981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rgbClr val="396343"/>
          </a:solidFill>
          <a:latin typeface="+mn-lt"/>
        </a:defRPr>
      </a:lvl5pPr>
      <a:lvl6pPr marL="2438400" indent="-228600" algn="l" defTabSz="762000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396343"/>
          </a:solidFill>
          <a:latin typeface="+mn-lt"/>
        </a:defRPr>
      </a:lvl6pPr>
      <a:lvl7pPr marL="2895600" indent="-228600" algn="l" defTabSz="762000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396343"/>
          </a:solidFill>
          <a:latin typeface="+mn-lt"/>
        </a:defRPr>
      </a:lvl7pPr>
      <a:lvl8pPr marL="3352800" indent="-228600" algn="l" defTabSz="762000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396343"/>
          </a:solidFill>
          <a:latin typeface="+mn-lt"/>
        </a:defRPr>
      </a:lvl8pPr>
      <a:lvl9pPr marL="3810000" indent="-228600" algn="l" defTabSz="762000" rtl="0" fontAlgn="base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396343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(Developing advanced Engine Multi-disciplinary Optimisation Simulations)</a:t>
            </a:r>
          </a:p>
          <a:p>
            <a:pPr algn="ctr"/>
            <a:endParaRPr lang="en-GB" dirty="0" smtClean="0"/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2400" dirty="0" smtClean="0"/>
              <a:t>DEMOS Final Meeting</a:t>
            </a:r>
          </a:p>
          <a:p>
            <a:pPr algn="ctr"/>
            <a:r>
              <a:rPr lang="en-US" sz="2400" dirty="0" smtClean="0"/>
              <a:t>Overview of Project Structure &amp; Objectives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December 2019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Empresarios Agrupados Internacional (EAI)</a:t>
            </a:r>
          </a:p>
          <a:p>
            <a:pPr algn="ctr"/>
            <a:r>
              <a:rPr lang="en-US" sz="2400" dirty="0" smtClean="0"/>
              <a:t>Cranfield University (CU)</a:t>
            </a:r>
          </a:p>
          <a:p>
            <a:pPr algn="ctr"/>
            <a:r>
              <a:rPr lang="en-US" sz="2400" dirty="0" smtClean="0"/>
              <a:t>National  Technical University of Athens (NTUA)</a:t>
            </a:r>
          </a:p>
          <a:p>
            <a:pPr marL="0" marR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l-GR" sz="1400" b="1" i="0" u="none" strike="noStrike" cap="none" normalizeH="0" baseline="0" dirty="0" smtClean="0">
              <a:ln>
                <a:noFill/>
              </a:ln>
              <a:solidFill>
                <a:srgbClr val="04248C"/>
              </a:solidFill>
              <a:effectLst/>
              <a:latin typeface="Arial" charset="0"/>
            </a:endParaRPr>
          </a:p>
        </p:txBody>
      </p:sp>
      <p:pic>
        <p:nvPicPr>
          <p:cNvPr id="6" name="Picture 1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8903" y="435791"/>
            <a:ext cx="3362325" cy="122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613647"/>
            <a:ext cx="9144000" cy="1157545"/>
          </a:xfrm>
          <a:gradFill rotWithShape="1">
            <a:gsLst>
              <a:gs pos="0">
                <a:srgbClr val="CCCCFF"/>
              </a:gs>
              <a:gs pos="100000">
                <a:srgbClr val="9C9CC3"/>
              </a:gs>
            </a:gsLst>
            <a:lin ang="5400000" scaled="1"/>
          </a:gra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Project Objectives </a:t>
            </a:r>
            <a:br>
              <a:rPr lang="en-US" sz="3200" dirty="0" smtClean="0"/>
            </a:b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74947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2 Marcador de contenido"/>
          <p:cNvSpPr>
            <a:spLocks noGrp="1"/>
          </p:cNvSpPr>
          <p:nvPr>
            <p:ph idx="1"/>
          </p:nvPr>
        </p:nvSpPr>
        <p:spPr bwMode="auto">
          <a:xfrm>
            <a:off x="277905" y="1187026"/>
            <a:ext cx="8459321" cy="575395"/>
          </a:xfrm>
          <a:solidFill>
            <a:schemeClr val="accent1">
              <a:lumMod val="40000"/>
              <a:lumOff val="6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lvl="2" indent="0">
              <a:buNone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Development of advanced simulation techniques to improve the monitoring of communication between integrated models, robustness and convergence (WP2)</a:t>
            </a:r>
          </a:p>
          <a:p>
            <a:pPr lvl="2"/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493239" y="243281"/>
            <a:ext cx="6912529" cy="628650"/>
          </a:xfrm>
        </p:spPr>
        <p:txBody>
          <a:bodyPr/>
          <a:lstStyle/>
          <a:p>
            <a:r>
              <a:rPr lang="es-ES" dirty="0" smtClean="0"/>
              <a:t>DEMOS </a:t>
            </a:r>
            <a:r>
              <a:rPr lang="es-ES" dirty="0" err="1"/>
              <a:t>m</a:t>
            </a:r>
            <a:r>
              <a:rPr lang="es-ES" smtClean="0"/>
              <a:t>ain</a:t>
            </a:r>
            <a:r>
              <a:rPr lang="es-ES" dirty="0" smtClean="0"/>
              <a:t> </a:t>
            </a:r>
            <a:r>
              <a:rPr lang="es-ES" dirty="0" err="1" smtClean="0"/>
              <a:t>achievements</a:t>
            </a:r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277905" y="2922371"/>
            <a:ext cx="8459320" cy="498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200" b="1">
                <a:solidFill>
                  <a:srgbClr val="04248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0033CC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396343"/>
                </a:solidFill>
                <a:latin typeface="+mn-lt"/>
              </a:defRPr>
            </a:lvl3pPr>
            <a:lvl4pPr marL="15621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396343"/>
                </a:solidFill>
                <a:latin typeface="+mn-lt"/>
              </a:defRPr>
            </a:lvl4pPr>
            <a:lvl5pPr marL="1981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396343"/>
                </a:solidFill>
                <a:latin typeface="+mn-lt"/>
              </a:defRPr>
            </a:lvl5pPr>
            <a:lvl6pPr marL="24384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6pPr>
            <a:lvl7pPr marL="28956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7pPr>
            <a:lvl8pPr marL="33528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8pPr>
            <a:lvl9pPr marL="38100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en-US" sz="1400" kern="0" dirty="0">
                <a:solidFill>
                  <a:schemeClr val="accent1">
                    <a:lumMod val="50000"/>
                  </a:schemeClr>
                </a:solidFill>
              </a:rPr>
              <a:t>Enable complex propulsion system performance optimization with constraint handling 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</a:rPr>
              <a:t>capability (</a:t>
            </a:r>
            <a:r>
              <a:rPr lang="en-US" sz="1400" kern="0" dirty="0" err="1" smtClean="0">
                <a:solidFill>
                  <a:schemeClr val="accent1">
                    <a:lumMod val="50000"/>
                  </a:schemeClr>
                </a:solidFill>
              </a:rPr>
              <a:t>WP3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1400" kern="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endParaRPr lang="en-US" sz="16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Tx/>
              <a:buNone/>
            </a:pPr>
            <a:endParaRPr lang="en-US" sz="1600" kern="0" dirty="0" smtClean="0"/>
          </a:p>
          <a:p>
            <a:pPr lvl="1"/>
            <a:endParaRPr lang="en-US" sz="1600" kern="0" dirty="0" smtClean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261623" y="1966171"/>
            <a:ext cx="8459320" cy="571456"/>
          </a:xfrm>
          <a:prstGeom prst="rect">
            <a:avLst/>
          </a:prstGeom>
          <a:solidFill>
            <a:srgbClr val="ECDBD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200" b="1">
                <a:solidFill>
                  <a:srgbClr val="04248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0033CC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396343"/>
                </a:solidFill>
                <a:latin typeface="+mn-lt"/>
              </a:defRPr>
            </a:lvl3pPr>
            <a:lvl4pPr marL="15621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396343"/>
                </a:solidFill>
                <a:latin typeface="+mn-lt"/>
              </a:defRPr>
            </a:lvl4pPr>
            <a:lvl5pPr marL="1981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396343"/>
                </a:solidFill>
                <a:latin typeface="+mn-lt"/>
              </a:defRPr>
            </a:lvl5pPr>
            <a:lvl6pPr marL="24384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6pPr>
            <a:lvl7pPr marL="28956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7pPr>
            <a:lvl8pPr marL="33528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8pPr>
            <a:lvl9pPr marL="38100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en-US" sz="1400" kern="0" dirty="0">
                <a:solidFill>
                  <a:schemeClr val="accent1">
                    <a:lumMod val="50000"/>
                  </a:schemeClr>
                </a:solidFill>
              </a:rPr>
              <a:t>Develop a suite of advanced solvers to enable extended transient capabilities and simulation of complex aeronautical systems (including control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</a:rPr>
              <a:t>) (</a:t>
            </a:r>
            <a:r>
              <a:rPr lang="en-US" sz="1400" kern="0" dirty="0" err="1" smtClean="0">
                <a:solidFill>
                  <a:schemeClr val="accent1">
                    <a:lumMod val="50000"/>
                  </a:schemeClr>
                </a:solidFill>
              </a:rPr>
              <a:t>WP2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1400" kern="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endParaRPr lang="en-US" sz="16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Tx/>
              <a:buNone/>
            </a:pPr>
            <a:endParaRPr lang="en-US" sz="1600" kern="0" dirty="0" smtClean="0"/>
          </a:p>
          <a:p>
            <a:pPr lvl="1"/>
            <a:endParaRPr lang="en-US" sz="1600" kern="0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242048" y="803673"/>
            <a:ext cx="896470" cy="115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sz="3200" dirty="0" smtClean="0"/>
              <a:t>   1</a:t>
            </a:r>
            <a:endParaRPr lang="es-ES" sz="3200" dirty="0"/>
          </a:p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242048" y="1668770"/>
            <a:ext cx="896470" cy="115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sz="3200" dirty="0" smtClean="0"/>
              <a:t>   2</a:t>
            </a:r>
            <a:endParaRPr lang="es-ES" sz="3200" dirty="0"/>
          </a:p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242048" y="2579853"/>
            <a:ext cx="1532963" cy="115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sz="3200" dirty="0" smtClean="0"/>
              <a:t>   3</a:t>
            </a:r>
            <a:endParaRPr lang="es-ES" sz="3200" dirty="0"/>
          </a:p>
          <a:p>
            <a:endParaRPr lang="es-ES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277905" y="3835849"/>
            <a:ext cx="8423463" cy="557515"/>
          </a:xfrm>
          <a:prstGeom prst="rect">
            <a:avLst/>
          </a:prstGeom>
          <a:solidFill>
            <a:srgbClr val="CC99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200" b="1">
                <a:solidFill>
                  <a:srgbClr val="04248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0033CC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396343"/>
                </a:solidFill>
                <a:latin typeface="+mn-lt"/>
              </a:defRPr>
            </a:lvl3pPr>
            <a:lvl4pPr marL="15621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396343"/>
                </a:solidFill>
                <a:latin typeface="+mn-lt"/>
              </a:defRPr>
            </a:lvl4pPr>
            <a:lvl5pPr marL="1981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396343"/>
                </a:solidFill>
                <a:latin typeface="+mn-lt"/>
              </a:defRPr>
            </a:lvl5pPr>
            <a:lvl6pPr marL="24384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6pPr>
            <a:lvl7pPr marL="28956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7pPr>
            <a:lvl8pPr marL="33528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8pPr>
            <a:lvl9pPr marL="38100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9pPr>
          </a:lstStyle>
          <a:p>
            <a:pPr marL="914400" lvl="2" indent="0">
              <a:buFontTx/>
              <a:buNone/>
            </a:pP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</a:rPr>
              <a:t>Adapt and develop a set of reliable and robust models to simulate/</a:t>
            </a:r>
            <a:r>
              <a:rPr lang="en-US" sz="1400" kern="0" dirty="0" err="1" smtClean="0">
                <a:solidFill>
                  <a:schemeClr val="accent1">
                    <a:lumMod val="50000"/>
                  </a:schemeClr>
                </a:solidFill>
              </a:rPr>
              <a:t>optimise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</a:rPr>
              <a:t> performance of advanced  propulsion system architectures (</a:t>
            </a:r>
            <a:r>
              <a:rPr lang="en-US" sz="1400" kern="0" dirty="0" err="1" smtClean="0">
                <a:solidFill>
                  <a:schemeClr val="accent1">
                    <a:lumMod val="50000"/>
                  </a:schemeClr>
                </a:solidFill>
              </a:rPr>
              <a:t>WP3</a:t>
            </a:r>
            <a:r>
              <a:rPr lang="en-US" sz="1400" kern="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2"/>
            <a:endParaRPr lang="en-US" sz="16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Tx/>
              <a:buNone/>
            </a:pPr>
            <a:endParaRPr lang="en-US" sz="1600" kern="0" dirty="0" smtClean="0"/>
          </a:p>
          <a:p>
            <a:pPr lvl="1"/>
            <a:endParaRPr lang="en-US" sz="1600" kern="0" dirty="0" smtClean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277905" y="4779725"/>
            <a:ext cx="8423463" cy="541702"/>
          </a:xfrm>
          <a:prstGeom prst="rect">
            <a:avLst/>
          </a:prstGeom>
          <a:solidFill>
            <a:srgbClr val="FFFF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200" b="1">
                <a:solidFill>
                  <a:srgbClr val="04248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0033CC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396343"/>
                </a:solidFill>
                <a:latin typeface="+mn-lt"/>
              </a:defRPr>
            </a:lvl3pPr>
            <a:lvl4pPr marL="15621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396343"/>
                </a:solidFill>
                <a:latin typeface="+mn-lt"/>
              </a:defRPr>
            </a:lvl4pPr>
            <a:lvl5pPr marL="1981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396343"/>
                </a:solidFill>
                <a:latin typeface="+mn-lt"/>
              </a:defRPr>
            </a:lvl5pPr>
            <a:lvl6pPr marL="24384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6pPr>
            <a:lvl7pPr marL="28956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7pPr>
            <a:lvl8pPr marL="33528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8pPr>
            <a:lvl9pPr marL="38100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Assess the effect and influence of novel components on the propulsion system performance in terms of overall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performance (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WP3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-4-5-6-7)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endParaRPr lang="en-US" sz="16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Tx/>
              <a:buNone/>
            </a:pPr>
            <a:endParaRPr lang="en-US" sz="1600" kern="0" dirty="0" smtClean="0"/>
          </a:p>
          <a:p>
            <a:pPr lvl="1"/>
            <a:endParaRPr lang="en-US" sz="1600" kern="0" dirty="0" smtClean="0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 bwMode="auto">
          <a:xfrm>
            <a:off x="277905" y="5597970"/>
            <a:ext cx="8423463" cy="516555"/>
          </a:xfrm>
          <a:prstGeom prst="rect">
            <a:avLst/>
          </a:prstGeom>
          <a:solidFill>
            <a:srgbClr val="FD8E7B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200" b="1">
                <a:solidFill>
                  <a:srgbClr val="04248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0033CC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396343"/>
                </a:solidFill>
                <a:latin typeface="+mn-lt"/>
              </a:defRPr>
            </a:lvl3pPr>
            <a:lvl4pPr marL="15621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rgbClr val="396343"/>
                </a:solidFill>
                <a:latin typeface="+mn-lt"/>
              </a:defRPr>
            </a:lvl4pPr>
            <a:lvl5pPr marL="1981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396343"/>
                </a:solidFill>
                <a:latin typeface="+mn-lt"/>
              </a:defRPr>
            </a:lvl5pPr>
            <a:lvl6pPr marL="24384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6pPr>
            <a:lvl7pPr marL="28956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7pPr>
            <a:lvl8pPr marL="33528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8pPr>
            <a:lvl9pPr marL="3810000" indent="-228600" algn="l" defTabSz="762000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396343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Develop a modular approach to enable integration and further development of main modules for preliminary design process  (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WP3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-4-5-6-7)</a:t>
            </a:r>
          </a:p>
          <a:p>
            <a:pPr marL="914400" lvl="2" indent="0">
              <a:buNone/>
            </a:pP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n-US" sz="1600" kern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buFontTx/>
              <a:buNone/>
            </a:pPr>
            <a:endParaRPr lang="en-US" sz="1600" kern="0" dirty="0" smtClean="0"/>
          </a:p>
          <a:p>
            <a:pPr lvl="1"/>
            <a:endParaRPr lang="en-US" sz="1600" kern="0" dirty="0" smtClean="0"/>
          </a:p>
        </p:txBody>
      </p:sp>
      <p:sp>
        <p:nvSpPr>
          <p:cNvPr id="15" name="CuadroTexto 14"/>
          <p:cNvSpPr txBox="1"/>
          <p:nvPr/>
        </p:nvSpPr>
        <p:spPr>
          <a:xfrm>
            <a:off x="242048" y="5277627"/>
            <a:ext cx="896470" cy="174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sz="3200" dirty="0" smtClean="0"/>
              <a:t>   6</a:t>
            </a:r>
          </a:p>
          <a:p>
            <a:endParaRPr lang="es-ES" sz="3200" dirty="0"/>
          </a:p>
          <a:p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61623" y="4440730"/>
            <a:ext cx="896470" cy="115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sz="3200" dirty="0" smtClean="0"/>
              <a:t>   5</a:t>
            </a:r>
            <a:endParaRPr lang="es-ES" sz="3200" dirty="0"/>
          </a:p>
          <a:p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77905" y="3473651"/>
            <a:ext cx="896470" cy="115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sz="3200" dirty="0" smtClean="0"/>
              <a:t>   4</a:t>
            </a:r>
            <a:endParaRPr lang="es-ES" sz="32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5328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1011978" y="3963778"/>
            <a:ext cx="137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1200" dirty="0" smtClean="0"/>
              <a:t>Figure - </a:t>
            </a:r>
            <a:r>
              <a:rPr lang="en-GB" sz="1200" dirty="0" err="1" smtClean="0"/>
              <a:t>xxxxxxxx</a:t>
            </a:r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760396" y="2343118"/>
            <a:ext cx="33444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1600" b="1" dirty="0" smtClean="0"/>
              <a:t>Please report relevant Pictures (if any) showing main achievements</a:t>
            </a:r>
            <a:endParaRPr lang="en-GB" sz="1600" b="1" dirty="0"/>
          </a:p>
        </p:txBody>
      </p:sp>
      <p:sp>
        <p:nvSpPr>
          <p:cNvPr id="9" name="TextBox 12"/>
          <p:cNvSpPr txBox="1"/>
          <p:nvPr/>
        </p:nvSpPr>
        <p:spPr>
          <a:xfrm>
            <a:off x="5553498" y="3963778"/>
            <a:ext cx="137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1200" dirty="0" smtClean="0"/>
              <a:t>Figure - </a:t>
            </a:r>
            <a:r>
              <a:rPr lang="en-GB" sz="1200" dirty="0" err="1" smtClean="0"/>
              <a:t>xxxxxxxx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5301916" y="2343118"/>
            <a:ext cx="33444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1600" b="1" dirty="0" smtClean="0"/>
              <a:t>Please report relevant Pictures (if any) showing main achievements</a:t>
            </a:r>
            <a:endParaRPr lang="en-GB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3406236" y="6515874"/>
            <a:ext cx="2400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1200" b="1" dirty="0"/>
              <a:t>Project </a:t>
            </a:r>
            <a:r>
              <a:rPr lang="en-GB" sz="1200" b="1" dirty="0" smtClean="0"/>
              <a:t>DEMOS– GA n. 686340</a:t>
            </a:r>
            <a:endParaRPr lang="en-GB" sz="1200" b="1" dirty="0"/>
          </a:p>
        </p:txBody>
      </p:sp>
      <p:pic>
        <p:nvPicPr>
          <p:cNvPr id="5123" name="Picture 3" descr="Z:\DCL\PROOSI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1193427"/>
            <a:ext cx="8045652" cy="439158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90187" y="5739718"/>
            <a:ext cx="5808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1200" dirty="0" smtClean="0"/>
              <a:t>PROOSIS 6.0 Modelling &amp; Simulation tool. Engine model with control system </a:t>
            </a:r>
            <a:endParaRPr lang="en-GB" sz="12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98224" y="292633"/>
            <a:ext cx="5895976" cy="4016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4248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WP-2 Process development</a:t>
            </a:r>
            <a:endParaRPr kumimoji="0" lang="el-GR" sz="2400" b="1" i="1" u="none" strike="noStrike" kern="0" cap="none" spc="0" normalizeH="0" baseline="0" noProof="0" dirty="0">
              <a:ln>
                <a:noFill/>
              </a:ln>
              <a:solidFill>
                <a:srgbClr val="042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92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>
          <a:xfrm>
            <a:off x="519113" y="141288"/>
            <a:ext cx="8229600" cy="7731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Staus</a:t>
            </a: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Project – Main Achievements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06236" y="6515874"/>
            <a:ext cx="2400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1200" b="1" dirty="0"/>
              <a:t>Project </a:t>
            </a:r>
            <a:r>
              <a:rPr lang="en-GB" sz="1200" b="1" dirty="0" smtClean="0"/>
              <a:t>DEMOS– GA n. 686340</a:t>
            </a:r>
            <a:endParaRPr lang="en-GB" sz="1200" b="1" dirty="0"/>
          </a:p>
        </p:txBody>
      </p:sp>
      <p:sp>
        <p:nvSpPr>
          <p:cNvPr id="11" name="TextBox 12"/>
          <p:cNvSpPr txBox="1"/>
          <p:nvPr/>
        </p:nvSpPr>
        <p:spPr>
          <a:xfrm>
            <a:off x="857620" y="5987242"/>
            <a:ext cx="3023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GB" sz="1200" dirty="0" smtClean="0"/>
              <a:t>Calculated UBGF Gas Path Geometry </a:t>
            </a:r>
          </a:p>
          <a:p>
            <a:pPr algn="ctr"/>
            <a:r>
              <a:rPr lang="en-GB" sz="1200" dirty="0" smtClean="0"/>
              <a:t>for different Fan Pressure Ratio Values</a:t>
            </a:r>
            <a:endParaRPr lang="en-GB" sz="1200" dirty="0"/>
          </a:p>
        </p:txBody>
      </p:sp>
      <p:sp>
        <p:nvSpPr>
          <p:cNvPr id="9" name="TextBox 12"/>
          <p:cNvSpPr txBox="1"/>
          <p:nvPr/>
        </p:nvSpPr>
        <p:spPr>
          <a:xfrm>
            <a:off x="4529968" y="3418687"/>
            <a:ext cx="3422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1200" dirty="0" smtClean="0"/>
              <a:t>Figure 3 – UBGF PROOSIS Schematic Model</a:t>
            </a:r>
            <a:endParaRPr lang="en-GB" sz="1200" dirty="0"/>
          </a:p>
        </p:txBody>
      </p:sp>
      <p:sp>
        <p:nvSpPr>
          <p:cNvPr id="15" name="TextBox 12"/>
          <p:cNvSpPr txBox="1"/>
          <p:nvPr/>
        </p:nvSpPr>
        <p:spPr>
          <a:xfrm>
            <a:off x="5806958" y="6150105"/>
            <a:ext cx="1976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r>
              <a:rPr lang="en-GB" sz="1200" dirty="0" smtClean="0"/>
              <a:t>Parametric study results</a:t>
            </a:r>
            <a:endParaRPr lang="en-GB" sz="120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-1" y="1050850"/>
            <a:ext cx="4118896" cy="492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600"/>
              </a:spcAft>
              <a:buNone/>
            </a:pPr>
            <a:r>
              <a:rPr lang="en-US" sz="2000" b="1" dirty="0" smtClean="0"/>
              <a:t>Example: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2000" b="1" dirty="0" err="1" smtClean="0"/>
              <a:t>UBGF</a:t>
            </a:r>
            <a:r>
              <a:rPr lang="en-US" sz="2000" b="1" dirty="0" smtClean="0"/>
              <a:t> 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2000" dirty="0"/>
              <a:t>m</a:t>
            </a:r>
            <a:r>
              <a:rPr lang="en-US" sz="2000" b="1" dirty="0" smtClean="0"/>
              <a:t>odel in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2000" dirty="0" smtClean="0"/>
              <a:t>PROOSIS</a:t>
            </a:r>
            <a:endParaRPr lang="en-US" sz="1600" dirty="0" smtClean="0"/>
          </a:p>
          <a:p>
            <a:pPr lvl="2"/>
            <a:endParaRPr lang="en-US" sz="1600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3" y="809625"/>
            <a:ext cx="6777968" cy="335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024481"/>
            <a:ext cx="3700151" cy="179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53" y="3768378"/>
            <a:ext cx="3766794" cy="235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857374" y="274638"/>
            <a:ext cx="7188013" cy="401637"/>
          </a:xfrm>
          <a:prstGeom prst="rect">
            <a:avLst/>
          </a:prstGeom>
        </p:spPr>
        <p:txBody>
          <a:bodyPr/>
          <a:lstStyle/>
          <a:p>
            <a:pPr lvl="0" algn="ctr" defTabSz="762000" eaLnBrk="0" hangingPunct="0">
              <a:spcBef>
                <a:spcPct val="0"/>
              </a:spcBef>
              <a:buSzTx/>
              <a:defRPr/>
            </a:pPr>
            <a:r>
              <a:rPr lang="en-US" sz="2400" i="1" kern="0" dirty="0" smtClean="0"/>
              <a:t>WP-3 Modelling</a:t>
            </a:r>
            <a:endParaRPr lang="el-GR" sz="2400" i="1" kern="0" dirty="0"/>
          </a:p>
        </p:txBody>
      </p:sp>
    </p:spTree>
    <p:extLst>
      <p:ext uri="{BB962C8B-B14F-4D97-AF65-F5344CB8AC3E}">
        <p14:creationId xmlns:p14="http://schemas.microsoft.com/office/powerpoint/2010/main" val="19345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"/>
          <a:stretch/>
        </p:blipFill>
        <p:spPr>
          <a:xfrm>
            <a:off x="3574474" y="945939"/>
            <a:ext cx="5532582" cy="418947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857374" y="274638"/>
            <a:ext cx="7188013" cy="401637"/>
          </a:xfrm>
          <a:prstGeom prst="rect">
            <a:avLst/>
          </a:prstGeom>
        </p:spPr>
        <p:txBody>
          <a:bodyPr/>
          <a:lstStyle/>
          <a:p>
            <a:pPr lvl="0" algn="ctr" defTabSz="762000" eaLnBrk="0" hangingPunct="0">
              <a:spcBef>
                <a:spcPct val="0"/>
              </a:spcBef>
              <a:buSzTx/>
              <a:defRPr/>
            </a:pPr>
            <a:r>
              <a:rPr lang="en-US" sz="2400" i="1" kern="0" dirty="0" smtClean="0"/>
              <a:t>WP-3 Modelling</a:t>
            </a:r>
            <a:endParaRPr lang="el-GR" sz="2400" i="1" kern="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-1" y="1050850"/>
            <a:ext cx="4118896" cy="9164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600"/>
              </a:spcAft>
              <a:buNone/>
            </a:pPr>
            <a:r>
              <a:rPr lang="en-US" sz="2000" b="1" dirty="0" smtClean="0"/>
              <a:t>Example: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2000" dirty="0"/>
              <a:t>G</a:t>
            </a:r>
            <a:r>
              <a:rPr lang="en-US" sz="2000" b="1" dirty="0" smtClean="0"/>
              <a:t>OR model in </a:t>
            </a:r>
            <a:r>
              <a:rPr lang="en-US" sz="2000" dirty="0" smtClean="0"/>
              <a:t>PROOSIS</a:t>
            </a:r>
            <a:endParaRPr lang="en-US" sz="1600" dirty="0" smtClean="0"/>
          </a:p>
          <a:p>
            <a:pPr lvl="2"/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109083" y="2703337"/>
            <a:ext cx="2359310" cy="4326378"/>
          </a:xfrm>
          <a:prstGeom prst="rect">
            <a:avLst/>
          </a:prstGeom>
        </p:spPr>
      </p:pic>
      <p:sp>
        <p:nvSpPr>
          <p:cNvPr id="6" name="TextBox 12"/>
          <p:cNvSpPr txBox="1"/>
          <p:nvPr/>
        </p:nvSpPr>
        <p:spPr>
          <a:xfrm>
            <a:off x="993694" y="6046181"/>
            <a:ext cx="28696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GB" sz="1200" dirty="0" smtClean="0"/>
              <a:t>Calculated </a:t>
            </a:r>
            <a:r>
              <a:rPr lang="en-GB" sz="1200" dirty="0"/>
              <a:t>G</a:t>
            </a:r>
            <a:r>
              <a:rPr lang="en-GB" sz="1200" dirty="0" smtClean="0"/>
              <a:t>OR Gas Path Geometry 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5273346" y="5232994"/>
            <a:ext cx="2273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GB" sz="1200" dirty="0" smtClean="0"/>
              <a:t>GOR Schematic in PROOSIS</a:t>
            </a:r>
          </a:p>
        </p:txBody>
      </p:sp>
    </p:spTree>
    <p:extLst>
      <p:ext uri="{BB962C8B-B14F-4D97-AF65-F5344CB8AC3E}">
        <p14:creationId xmlns:p14="http://schemas.microsoft.com/office/powerpoint/2010/main" val="10183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57374" y="274638"/>
            <a:ext cx="7188013" cy="401637"/>
          </a:xfrm>
          <a:prstGeom prst="rect">
            <a:avLst/>
          </a:prstGeom>
        </p:spPr>
        <p:txBody>
          <a:bodyPr/>
          <a:lstStyle/>
          <a:p>
            <a:pPr lvl="0" algn="ctr" defTabSz="762000" eaLnBrk="0" hangingPunct="0">
              <a:spcBef>
                <a:spcPct val="0"/>
              </a:spcBef>
              <a:buSzTx/>
              <a:defRPr/>
            </a:pPr>
            <a:r>
              <a:rPr lang="en-US" sz="2400" i="1" kern="0" dirty="0" smtClean="0"/>
              <a:t>WP-4 Control &amp; Transient</a:t>
            </a:r>
            <a:endParaRPr lang="el-GR" sz="2400" i="1" kern="0" dirty="0"/>
          </a:p>
        </p:txBody>
      </p:sp>
      <p:sp>
        <p:nvSpPr>
          <p:cNvPr id="6" name="TextBox 12"/>
          <p:cNvSpPr txBox="1"/>
          <p:nvPr/>
        </p:nvSpPr>
        <p:spPr>
          <a:xfrm>
            <a:off x="998608" y="5108785"/>
            <a:ext cx="3748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US" sz="1200" dirty="0"/>
              <a:t>UBGF Engine Model Connected to the Controller</a:t>
            </a:r>
            <a:endParaRPr lang="en-GB" sz="1200" dirty="0" smtClean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872082"/>
            <a:ext cx="5486400" cy="420814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657" y="916758"/>
            <a:ext cx="2876776" cy="205939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Rectangle 2"/>
          <p:cNvSpPr/>
          <p:nvPr/>
        </p:nvSpPr>
        <p:spPr>
          <a:xfrm>
            <a:off x="6198723" y="3113204"/>
            <a:ext cx="2295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UBGF VAN Control Schedule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17" y="3565979"/>
            <a:ext cx="2830195" cy="205994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" name="Rectangle 11"/>
          <p:cNvSpPr/>
          <p:nvPr/>
        </p:nvSpPr>
        <p:spPr>
          <a:xfrm>
            <a:off x="5451380" y="5695588"/>
            <a:ext cx="3663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Operating line on HP Compressor for a Sudden Acceleration at SLS from 10% to 95% of max thrust in 4s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57375" y="274638"/>
            <a:ext cx="6407060" cy="401637"/>
          </a:xfrm>
          <a:prstGeom prst="rect">
            <a:avLst/>
          </a:prstGeom>
        </p:spPr>
        <p:txBody>
          <a:bodyPr/>
          <a:lstStyle/>
          <a:p>
            <a:pPr lvl="0" algn="ctr" defTabSz="762000" eaLnBrk="0" hangingPunct="0">
              <a:spcBef>
                <a:spcPct val="0"/>
              </a:spcBef>
              <a:buSzTx/>
              <a:defRPr/>
            </a:pPr>
            <a:r>
              <a:rPr lang="en-US" sz="2400" i="1" kern="0" dirty="0" smtClean="0"/>
              <a:t>WP-5 MDO</a:t>
            </a:r>
            <a:endParaRPr lang="el-GR" sz="2400" i="1" kern="0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306286" y="853620"/>
            <a:ext cx="6244045" cy="25862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509" y="3587898"/>
            <a:ext cx="7093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Simulation Flow in </a:t>
            </a:r>
            <a:r>
              <a:rPr lang="en-GB" sz="1200" dirty="0" err="1">
                <a:solidFill>
                  <a:schemeClr val="tx1"/>
                </a:solidFill>
              </a:rPr>
              <a:t>iSight</a:t>
            </a:r>
            <a:r>
              <a:rPr lang="en-GB" sz="1200" dirty="0">
                <a:solidFill>
                  <a:schemeClr val="tx1"/>
                </a:solidFill>
              </a:rPr>
              <a:t> for UBGF Optimization studies at Aircraft Mission Level 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0" b="4392"/>
          <a:stretch/>
        </p:blipFill>
        <p:spPr bwMode="auto">
          <a:xfrm>
            <a:off x="1075509" y="4191680"/>
            <a:ext cx="3152594" cy="144276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4" name="Picture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b="3534"/>
          <a:stretch/>
        </p:blipFill>
        <p:spPr bwMode="auto">
          <a:xfrm>
            <a:off x="4517572" y="4143215"/>
            <a:ext cx="3102428" cy="153969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Rectangle 4"/>
          <p:cNvSpPr/>
          <p:nvPr/>
        </p:nvSpPr>
        <p:spPr>
          <a:xfrm>
            <a:off x="2913897" y="5703991"/>
            <a:ext cx="34483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DoE studies around UBGF optimum location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9" y="3551098"/>
            <a:ext cx="5542698" cy="2556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857374" y="274638"/>
            <a:ext cx="7188013" cy="401637"/>
          </a:xfrm>
          <a:prstGeom prst="rect">
            <a:avLst/>
          </a:prstGeom>
        </p:spPr>
        <p:txBody>
          <a:bodyPr/>
          <a:lstStyle/>
          <a:p>
            <a:pPr lvl="0" algn="ctr" defTabSz="762000" eaLnBrk="0" hangingPunct="0">
              <a:spcBef>
                <a:spcPct val="0"/>
              </a:spcBef>
              <a:buSzTx/>
              <a:defRPr/>
            </a:pPr>
            <a:r>
              <a:rPr lang="en-US" sz="2400" i="1" kern="0" dirty="0" smtClean="0"/>
              <a:t>WP-6 </a:t>
            </a:r>
            <a:r>
              <a:rPr lang="en-US" sz="2400" i="1" kern="0" dirty="0"/>
              <a:t>Process development</a:t>
            </a:r>
            <a:endParaRPr lang="el-GR" sz="2400" i="1" kern="0" dirty="0"/>
          </a:p>
        </p:txBody>
      </p:sp>
      <p:sp>
        <p:nvSpPr>
          <p:cNvPr id="8" name="TextBox 12"/>
          <p:cNvSpPr txBox="1"/>
          <p:nvPr/>
        </p:nvSpPr>
        <p:spPr>
          <a:xfrm>
            <a:off x="5842236" y="3896028"/>
            <a:ext cx="305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GB" sz="1200" dirty="0"/>
              <a:t>Evolution pinion (sun) gear diameter with design life requirement</a:t>
            </a:r>
            <a:endParaRPr lang="en-GB" sz="1200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4774733" y="3588043"/>
            <a:ext cx="1094844" cy="38317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62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rgbClr val="04248C"/>
              </a:solidFill>
              <a:effectLst/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724" y="1021564"/>
            <a:ext cx="4364807" cy="266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379" y="6113543"/>
            <a:ext cx="5628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ctr"/>
            <a:r>
              <a:rPr lang="en-GB" sz="1200" dirty="0"/>
              <a:t>Torque ratio impact on the ring diameter and the face width of the gears</a:t>
            </a:r>
            <a:endParaRPr lang="en-GB" sz="1200" dirty="0" smtClean="0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180973" y="1133977"/>
            <a:ext cx="3596700" cy="1396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600"/>
              </a:spcAft>
              <a:buNone/>
            </a:pPr>
            <a:r>
              <a:rPr lang="en-US" sz="2000" dirty="0" smtClean="0"/>
              <a:t>Sensitivity analysis of the GOR gearbox design performed within a TERA2025 framework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600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resen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DF160">
            <a:alpha val="53999"/>
          </a:srgbClr>
        </a:solidFill>
        <a:ln w="19050" cap="flat" cmpd="sng" algn="ctr">
          <a:solidFill>
            <a:srgbClr val="9900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7620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s-ES" sz="1400" b="1" i="0" u="none" strike="noStrike" cap="none" normalizeH="0" baseline="0" smtClean="0">
            <a:ln>
              <a:noFill/>
            </a:ln>
            <a:solidFill>
              <a:srgbClr val="0424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DF160">
            <a:alpha val="53999"/>
          </a:srgbClr>
        </a:solidFill>
        <a:ln w="19050" cap="flat" cmpd="sng" algn="ctr">
          <a:solidFill>
            <a:srgbClr val="9900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7620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s-ES" sz="1400" b="1" i="0" u="none" strike="noStrike" cap="none" normalizeH="0" baseline="0" smtClean="0">
            <a:ln>
              <a:noFill/>
            </a:ln>
            <a:solidFill>
              <a:srgbClr val="0424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28733</TotalTime>
  <Words>383</Words>
  <Application>Microsoft Office PowerPoint</Application>
  <PresentationFormat>Presentación en pantalla (4:3)</PresentationFormat>
  <Paragraphs>81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ＭＳ Ｐゴシック</vt:lpstr>
      <vt:lpstr>ＭＳ Ｐゴシック</vt:lpstr>
      <vt:lpstr>Arial</vt:lpstr>
      <vt:lpstr>Times New Roman</vt:lpstr>
      <vt:lpstr>Presenta</vt:lpstr>
      <vt:lpstr>Presentación de PowerPoint</vt:lpstr>
      <vt:lpstr>  Project Objectives  </vt:lpstr>
      <vt:lpstr>DEMOS main achievements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Patron EcosimPro</dc:title>
  <dc:creator>Pedro Cobas Herrero</dc:creator>
  <cp:lastModifiedBy>Pedro Cobas Herrero</cp:lastModifiedBy>
  <cp:revision>1429</cp:revision>
  <cp:lastPrinted>2019-05-17T13:59:35Z</cp:lastPrinted>
  <dcterms:created xsi:type="dcterms:W3CDTF">2001-12-26T00:19:00Z</dcterms:created>
  <dcterms:modified xsi:type="dcterms:W3CDTF">2019-12-16T11:47:33Z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echa de finalización">
    <vt:lpwstr>23 Enero 2009</vt:lpwstr>
  </property>
</Properties>
</file>